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0" r:id="rId7"/>
    <p:sldId id="267" r:id="rId8"/>
    <p:sldId id="261" r:id="rId9"/>
    <p:sldId id="262" r:id="rId10"/>
    <p:sldId id="269" r:id="rId11"/>
    <p:sldId id="263" r:id="rId12"/>
    <p:sldId id="264" r:id="rId13"/>
    <p:sldId id="268" r:id="rId14"/>
    <p:sldId id="265" r:id="rId15"/>
    <p:sldId id="266" r:id="rId16"/>
  </p:sldIdLst>
  <p:sldSz cx="12192000" cy="6858000"/>
  <p:notesSz cx="6858000" cy="9144000"/>
  <p:embeddedFontLst>
    <p:embeddedFont>
      <p:font typeface="Merriweather" panose="00000500000000000000" pitchFamily="2" charset="0"/>
      <p:regular r:id="rId18"/>
      <p:bold r:id="rId19"/>
      <p:italic r:id="rId20"/>
      <p:boldItalic r:id="rId21"/>
    </p:embeddedFont>
    <p:embeddedFont>
      <p:font typeface="Play" panose="020B0604020202020204" charset="0"/>
      <p:regular r:id="rId22"/>
      <p:bold r:id="rId23"/>
    </p:embeddedFont>
    <p:embeddedFont>
      <p:font typeface="Raleway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8" roundtripDataSignature="AMtx7mjNzd8EBIWPkCvwyHJztF4O7PzX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03D7ED95-0259-C9D2-8071-DF79CBC86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>
            <a:extLst>
              <a:ext uri="{FF2B5EF4-FFF2-40B4-BE49-F238E27FC236}">
                <a16:creationId xmlns:a16="http://schemas.microsoft.com/office/drawing/2014/main" id="{814199A1-67F3-31DF-20B4-C77650AA2B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5:notes">
            <a:extLst>
              <a:ext uri="{FF2B5EF4-FFF2-40B4-BE49-F238E27FC236}">
                <a16:creationId xmlns:a16="http://schemas.microsoft.com/office/drawing/2014/main" id="{C637B94A-C94A-DE84-0D04-2A72F34F6D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4173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D5B9083D-9F38-5534-267E-E85F2FA8D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>
            <a:extLst>
              <a:ext uri="{FF2B5EF4-FFF2-40B4-BE49-F238E27FC236}">
                <a16:creationId xmlns:a16="http://schemas.microsoft.com/office/drawing/2014/main" id="{5D62503C-25ED-84F6-C8C7-8677424C0A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5:notes">
            <a:extLst>
              <a:ext uri="{FF2B5EF4-FFF2-40B4-BE49-F238E27FC236}">
                <a16:creationId xmlns:a16="http://schemas.microsoft.com/office/drawing/2014/main" id="{FDF8EA18-FEC0-7B93-DBBD-FEBB45E255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05145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AC2A04A6-584F-74E5-5428-F30A66DDC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>
            <a:extLst>
              <a:ext uri="{FF2B5EF4-FFF2-40B4-BE49-F238E27FC236}">
                <a16:creationId xmlns:a16="http://schemas.microsoft.com/office/drawing/2014/main" id="{E2FC5BD6-BE47-28CE-E144-07807B6095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:notes">
            <a:extLst>
              <a:ext uri="{FF2B5EF4-FFF2-40B4-BE49-F238E27FC236}">
                <a16:creationId xmlns:a16="http://schemas.microsoft.com/office/drawing/2014/main" id="{58D0E56B-590B-B130-8193-CF14BB1B1F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781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1" descr="General 2560x1440 cube CGI abstract geometry digital art pattern"/>
          <p:cNvPicPr preferRelativeResize="0"/>
          <p:nvPr/>
        </p:nvPicPr>
        <p:blipFill rotWithShape="1">
          <a:blip r:embed="rId3">
            <a:alphaModFix amt="40000"/>
          </a:blip>
          <a:srcRect l="624" r="30065"/>
          <a:stretch/>
        </p:blipFill>
        <p:spPr>
          <a:xfrm>
            <a:off x="20" y="10"/>
            <a:ext cx="8450297" cy="6857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" descr="General 1920x1080 vehicle truck reflection sky numbers Volvo Swedish trucks"/>
          <p:cNvPicPr preferRelativeResize="0"/>
          <p:nvPr/>
        </p:nvPicPr>
        <p:blipFill rotWithShape="1">
          <a:blip r:embed="rId4">
            <a:alphaModFix/>
          </a:blip>
          <a:srcRect l="20577" r="30514"/>
          <a:stretch/>
        </p:blipFill>
        <p:spPr>
          <a:xfrm>
            <a:off x="6225997" y="10"/>
            <a:ext cx="5962955" cy="6857990"/>
          </a:xfrm>
          <a:custGeom>
            <a:avLst/>
            <a:gdLst/>
            <a:ahLst/>
            <a:cxnLst/>
            <a:rect l="l" t="t" r="r" b="b"/>
            <a:pathLst>
              <a:path w="5962785" h="6858000" extrusionOk="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00" name="Google Shape;100;p1"/>
          <p:cNvSpPr>
            <a:spLocks noGrp="1"/>
          </p:cNvSpPr>
          <p:nvPr>
            <p:ph type="ctrTitle"/>
          </p:nvPr>
        </p:nvSpPr>
        <p:spPr>
          <a:xfrm>
            <a:off x="201168" y="731520"/>
            <a:ext cx="5764836" cy="3465575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Merriweather"/>
              <a:buNone/>
            </a:pPr>
            <a:r>
              <a:rPr lang="es-MX" sz="54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Proyecto Gestión de Flotas Vehiculares</a:t>
            </a:r>
            <a:endParaRPr sz="5400" dirty="0">
              <a:solidFill>
                <a:schemeClr val="lt1"/>
              </a:solidFill>
            </a:endParaRPr>
          </a:p>
        </p:txBody>
      </p:sp>
      <p:sp>
        <p:nvSpPr>
          <p:cNvPr id="101" name="Google Shape;101;p1"/>
          <p:cNvSpPr>
            <a:spLocks noGrp="1"/>
          </p:cNvSpPr>
          <p:nvPr>
            <p:ph type="subTitle" idx="1"/>
          </p:nvPr>
        </p:nvSpPr>
        <p:spPr>
          <a:xfrm>
            <a:off x="201167" y="4361688"/>
            <a:ext cx="5764836" cy="2258568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b="0" i="0" u="none" strike="noStrike">
              <a:solidFill>
                <a:srgbClr val="CFCBB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MX" sz="2400" b="0" i="0" u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Integrantes: Joaquin Flores, Matías Quiñones, Michael Núñez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MX" sz="2400" b="0" i="0" u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Fecha: </a:t>
            </a:r>
            <a:r>
              <a:rPr lang="es-MX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10/12</a:t>
            </a:r>
            <a:r>
              <a:rPr lang="es-MX" sz="2400" b="0" i="0" u="none" strike="noStrik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/2024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8" descr="General 2560x1440 cube CGI abstract geometry digital art pattern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8"/>
          <p:cNvSpPr>
            <a:spLocks noGrp="1"/>
          </p:cNvSpPr>
          <p:nvPr>
            <p:ph type="ctrTitle"/>
          </p:nvPr>
        </p:nvSpPr>
        <p:spPr>
          <a:xfrm>
            <a:off x="173736" y="173737"/>
            <a:ext cx="11844528" cy="822960"/>
          </a:xfrm>
          <a:prstGeom prst="roundRect">
            <a:avLst>
              <a:gd name="adj" fmla="val 16667"/>
            </a:avLst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erriweather"/>
              <a:buNone/>
            </a:pPr>
            <a:r>
              <a:rPr lang="es-MX" sz="4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Cronograma del proyecto</a:t>
            </a:r>
            <a:endParaRPr/>
          </a:p>
        </p:txBody>
      </p:sp>
      <p:pic>
        <p:nvPicPr>
          <p:cNvPr id="174" name="Google Shape;174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3736" y="1225296"/>
            <a:ext cx="11844528" cy="522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9" descr="General 2560x1440 cube CGI abstract geometry digital art pattern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9"/>
          <p:cNvSpPr>
            <a:spLocks noGrp="1"/>
          </p:cNvSpPr>
          <p:nvPr>
            <p:ph type="ctrTitle"/>
          </p:nvPr>
        </p:nvSpPr>
        <p:spPr>
          <a:xfrm>
            <a:off x="173735" y="173736"/>
            <a:ext cx="3087623" cy="6510527"/>
          </a:xfrm>
          <a:prstGeom prst="roundRect">
            <a:avLst>
              <a:gd name="adj" fmla="val 16667"/>
            </a:avLst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erriweather"/>
              <a:buNone/>
            </a:pPr>
            <a:r>
              <a:rPr lang="es-MX" sz="4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Modelo de datos</a:t>
            </a:r>
            <a:endParaRPr/>
          </a:p>
        </p:txBody>
      </p:sp>
      <p:pic>
        <p:nvPicPr>
          <p:cNvPr id="182" name="Google Shape;182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55848" y="82296"/>
            <a:ext cx="8741663" cy="6684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>
          <a:extLst>
            <a:ext uri="{FF2B5EF4-FFF2-40B4-BE49-F238E27FC236}">
              <a16:creationId xmlns:a16="http://schemas.microsoft.com/office/drawing/2014/main" id="{B9B855BE-90FC-56D3-7A7D-B9A09E85A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>
            <a:extLst>
              <a:ext uri="{FF2B5EF4-FFF2-40B4-BE49-F238E27FC236}">
                <a16:creationId xmlns:a16="http://schemas.microsoft.com/office/drawing/2014/main" id="{614CB5B8-1405-138A-8382-4A623514191D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5" descr="General 2560x1440 cube CGI abstract geometry digital art pattern">
            <a:extLst>
              <a:ext uri="{FF2B5EF4-FFF2-40B4-BE49-F238E27FC236}">
                <a16:creationId xmlns:a16="http://schemas.microsoft.com/office/drawing/2014/main" id="{49064C48-397B-EEE3-8D4E-C0F02532BE2D}"/>
              </a:ext>
            </a:extLst>
          </p:cNvPr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5">
            <a:extLst>
              <a:ext uri="{FF2B5EF4-FFF2-40B4-BE49-F238E27FC236}">
                <a16:creationId xmlns:a16="http://schemas.microsoft.com/office/drawing/2014/main" id="{54DB373D-E4A7-E94A-3C40-093C950E3F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736" y="173737"/>
            <a:ext cx="11844528" cy="822960"/>
          </a:xfrm>
          <a:prstGeom prst="roundRect">
            <a:avLst>
              <a:gd name="adj" fmla="val 16667"/>
            </a:avLst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erriweather"/>
              <a:buNone/>
            </a:pPr>
            <a:br>
              <a:rPr lang="es-MX" sz="48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s-MX" sz="4400" dirty="0">
                <a:latin typeface="Merriweather"/>
                <a:ea typeface="Merriweather"/>
                <a:cs typeface="Merriweather"/>
                <a:sym typeface="Merriweather"/>
              </a:rPr>
              <a:t>O</a:t>
            </a:r>
            <a:r>
              <a:rPr lang="es-MX" sz="44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bstáculos presentados durante el desarrollo</a:t>
            </a:r>
            <a:endParaRPr sz="4800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8" name="Google Shape;138;p5">
            <a:extLst>
              <a:ext uri="{FF2B5EF4-FFF2-40B4-BE49-F238E27FC236}">
                <a16:creationId xmlns:a16="http://schemas.microsoft.com/office/drawing/2014/main" id="{7FAB4DE8-955B-52C8-4950-BAC58653539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3736" y="1164339"/>
            <a:ext cx="11844508" cy="2072637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469900">
              <a:buFont typeface="Wingdings" panose="05000000000000000000" pitchFamily="2" charset="2"/>
              <a:buChar char="Ø"/>
            </a:pPr>
            <a:endParaRPr lang="es-MX" sz="2800" dirty="0">
              <a:latin typeface="Raleway"/>
              <a:ea typeface="Raleway"/>
              <a:cs typeface="Raleway"/>
              <a:sym typeface="Raleway"/>
            </a:endParaRPr>
          </a:p>
          <a:p>
            <a:pPr marL="469900">
              <a:buFont typeface="Wingdings" panose="05000000000000000000" pitchFamily="2" charset="2"/>
              <a:buChar char="Ø"/>
            </a:pPr>
            <a:r>
              <a:rPr lang="es-MX" sz="2800" dirty="0">
                <a:latin typeface="Raleway"/>
                <a:ea typeface="Raleway"/>
                <a:cs typeface="Raleway"/>
                <a:sym typeface="Raleway"/>
              </a:rPr>
              <a:t>Buena planificación.</a:t>
            </a:r>
          </a:p>
          <a:p>
            <a:pPr marL="469900">
              <a:buFont typeface="Wingdings" panose="05000000000000000000" pitchFamily="2" charset="2"/>
              <a:buChar char="Ø"/>
            </a:pPr>
            <a:r>
              <a:rPr lang="es-MX" sz="2800" dirty="0">
                <a:latin typeface="Raleway"/>
                <a:ea typeface="Raleway"/>
                <a:cs typeface="Raleway"/>
                <a:sym typeface="Raleway"/>
              </a:rPr>
              <a:t>Capacidad de adaptación.</a:t>
            </a:r>
          </a:p>
          <a:p>
            <a:pPr marL="469900">
              <a:buFont typeface="Wingdings" panose="05000000000000000000" pitchFamily="2" charset="2"/>
              <a:buChar char="Ø"/>
            </a:pPr>
            <a:r>
              <a:rPr lang="es-MX" sz="2800" dirty="0">
                <a:latin typeface="Raleway"/>
                <a:ea typeface="Raleway"/>
                <a:cs typeface="Raleway"/>
                <a:sym typeface="Raleway"/>
              </a:rPr>
              <a:t>Comunicación efectiva.</a:t>
            </a:r>
            <a:endParaRPr lang="es-MX" sz="3200" dirty="0">
              <a:latin typeface="Raleway"/>
              <a:ea typeface="Raleway"/>
              <a:cs typeface="Raleway"/>
              <a:sym typeface="Raleway"/>
            </a:endParaRPr>
          </a:p>
          <a:p>
            <a:pPr marL="469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Wingdings" panose="05000000000000000000" pitchFamily="2" charset="2"/>
              <a:buChar char="q"/>
            </a:pP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086" name="Picture 14" descr="Comunicación y marketing, dos áreas condenadas a entenderse - Imades">
            <a:extLst>
              <a:ext uri="{FF2B5EF4-FFF2-40B4-BE49-F238E27FC236}">
                <a16:creationId xmlns:a16="http://schemas.microsoft.com/office/drawing/2014/main" id="{FC0953DC-715A-AFFA-42E1-B75C6E3E6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6" y="3350895"/>
            <a:ext cx="11844508" cy="3433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002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10" descr="General 2560x1440 cube CGI abstract geometry digital art pattern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0"/>
          <p:cNvSpPr>
            <a:spLocks noGrp="1"/>
          </p:cNvSpPr>
          <p:nvPr>
            <p:ph type="ctrTitle"/>
          </p:nvPr>
        </p:nvSpPr>
        <p:spPr>
          <a:xfrm>
            <a:off x="173736" y="173737"/>
            <a:ext cx="11844528" cy="822960"/>
          </a:xfrm>
          <a:prstGeom prst="roundRect">
            <a:avLst>
              <a:gd name="adj" fmla="val 16667"/>
            </a:avLst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erriweather"/>
              <a:buNone/>
            </a:pPr>
            <a:r>
              <a:rPr lang="es-MX" sz="4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Demostración del proyecto</a:t>
            </a:r>
            <a:endParaRPr/>
          </a:p>
        </p:txBody>
      </p:sp>
      <p:pic>
        <p:nvPicPr>
          <p:cNvPr id="190" name="Google Shape;190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47332" y="1170433"/>
            <a:ext cx="5106195" cy="2880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3736" y="4264565"/>
            <a:ext cx="8053387" cy="2419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00839" y="1527247"/>
            <a:ext cx="3617425" cy="475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1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11" descr="General 2560x1440 cube CGI abstract geometry digital art pattern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1"/>
          <p:cNvSpPr>
            <a:spLocks noGrp="1"/>
          </p:cNvSpPr>
          <p:nvPr>
            <p:ph type="ctrTitle"/>
          </p:nvPr>
        </p:nvSpPr>
        <p:spPr>
          <a:xfrm>
            <a:off x="163507" y="2180704"/>
            <a:ext cx="11864986" cy="2496589"/>
          </a:xfrm>
          <a:prstGeom prst="roundRect">
            <a:avLst>
              <a:gd name="adj" fmla="val 7845"/>
            </a:avLst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Merriweather"/>
              <a:buNone/>
            </a:pPr>
            <a:r>
              <a:rPr lang="es-MX" sz="6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Gracias por su atención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2" descr="General 2560x1440 cube CGI abstract geometry digital art pattern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"/>
          <p:cNvSpPr>
            <a:spLocks noGrp="1"/>
          </p:cNvSpPr>
          <p:nvPr>
            <p:ph type="ctrTitle"/>
          </p:nvPr>
        </p:nvSpPr>
        <p:spPr>
          <a:xfrm>
            <a:off x="143256" y="246888"/>
            <a:ext cx="7089648" cy="1600202"/>
          </a:xfrm>
          <a:prstGeom prst="roundRect">
            <a:avLst>
              <a:gd name="adj" fmla="val 16667"/>
            </a:avLst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Merriweather"/>
              <a:buNone/>
            </a:pPr>
            <a:br>
              <a:rPr lang="es-MX" sz="54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s-MX" sz="477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¿Por qué  nos surgió esta idea? </a:t>
            </a:r>
            <a:endParaRPr sz="5400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9" name="Google Shape;109;p2"/>
          <p:cNvSpPr txBox="1">
            <a:spLocks noGrp="1"/>
          </p:cNvSpPr>
          <p:nvPr>
            <p:ph type="subTitle" idx="1"/>
          </p:nvPr>
        </p:nvSpPr>
        <p:spPr>
          <a:xfrm>
            <a:off x="143256" y="1993392"/>
            <a:ext cx="7089648" cy="461772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MX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En empresas que operan múltiples vehículos, gestionar adecuadamente la flota implica administrar mantenimientos, asignaciones de conductores, control de combustible y registros de siniestros. Sin una herramienta centralizada, estas tareas se vuelven dispersas e ineficaces, lo que dificulta el control operativo y eleva los costos.</a:t>
            </a:r>
            <a:endParaRPr lang="es-MX" dirty="0"/>
          </a:p>
        </p:txBody>
      </p:sp>
      <p:pic>
        <p:nvPicPr>
          <p:cNvPr id="110" name="Google Shape;110;p2" descr="Control de Flotas: Los riesgos ocultos para tu negocio — Control y  monitoreo de flota. Control gastos TAG y Peajes y controlgps"/>
          <p:cNvPicPr preferRelativeResize="0"/>
          <p:nvPr/>
        </p:nvPicPr>
        <p:blipFill rotWithShape="1">
          <a:blip r:embed="rId4">
            <a:alphaModFix/>
          </a:blip>
          <a:srcRect r="55157"/>
          <a:stretch/>
        </p:blipFill>
        <p:spPr>
          <a:xfrm>
            <a:off x="7376140" y="245173"/>
            <a:ext cx="4672604" cy="6365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3" descr="General 2560x1440 cube CGI abstract geometry digital art pattern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>
            <a:spLocks noGrp="1"/>
          </p:cNvSpPr>
          <p:nvPr>
            <p:ph type="ctrTitle"/>
          </p:nvPr>
        </p:nvSpPr>
        <p:spPr>
          <a:xfrm>
            <a:off x="143256" y="246888"/>
            <a:ext cx="7089648" cy="1600202"/>
          </a:xfrm>
          <a:prstGeom prst="roundRect">
            <a:avLst>
              <a:gd name="adj" fmla="val 16667"/>
            </a:avLst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erriweather"/>
              <a:buNone/>
            </a:pPr>
            <a:br>
              <a:rPr lang="es-MX" sz="4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s-MX" sz="4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¿Cuál es nuestra propuesta de solución? </a:t>
            </a:r>
            <a:endParaRPr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8" name="Google Shape;118;p3"/>
          <p:cNvSpPr txBox="1">
            <a:spLocks noGrp="1"/>
          </p:cNvSpPr>
          <p:nvPr>
            <p:ph type="subTitle" idx="1"/>
          </p:nvPr>
        </p:nvSpPr>
        <p:spPr>
          <a:xfrm>
            <a:off x="143256" y="1993392"/>
            <a:ext cx="7089648" cy="461772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s-MX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Implementar una aplicación centralizada que permita a las empresas gestionar todos los aspectos de su flota vehicular en un solo sistema, desde el registro de vehículos hasta el control de combustible y auditorías. Este enfoque optimiza los procesos de toma de decisiones, mejora el control de costos y asegura un flujo de trabajo eficiente y bien coordinado en toda la operación.</a:t>
            </a:r>
            <a:endParaRPr lang="es-MX" dirty="0"/>
          </a:p>
        </p:txBody>
      </p:sp>
      <p:pic>
        <p:nvPicPr>
          <p:cNvPr id="119" name="Google Shape;119;p3" descr="Top 7 Mejores Software para control de flotas 2024 Software CRM"/>
          <p:cNvPicPr preferRelativeResize="0"/>
          <p:nvPr/>
        </p:nvPicPr>
        <p:blipFill rotWithShape="1">
          <a:blip r:embed="rId4">
            <a:alphaModFix/>
          </a:blip>
          <a:srcRect l="12319" r="9412"/>
          <a:stretch/>
        </p:blipFill>
        <p:spPr>
          <a:xfrm>
            <a:off x="7376140" y="246888"/>
            <a:ext cx="4672604" cy="6364224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4" descr="General 2560x1440 cube CGI abstract geometry digital art pattern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4"/>
          <p:cNvSpPr>
            <a:spLocks noGrp="1"/>
          </p:cNvSpPr>
          <p:nvPr>
            <p:ph type="ctrTitle"/>
          </p:nvPr>
        </p:nvSpPr>
        <p:spPr>
          <a:xfrm>
            <a:off x="173736" y="173737"/>
            <a:ext cx="11844528" cy="822960"/>
          </a:xfrm>
          <a:prstGeom prst="roundRect">
            <a:avLst>
              <a:gd name="adj" fmla="val 16667"/>
            </a:avLst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erriweather"/>
              <a:buNone/>
            </a:pPr>
            <a:br>
              <a:rPr lang="es-MX" sz="48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s-MX" sz="44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Objetivos específicos</a:t>
            </a:r>
            <a:endParaRPr sz="4800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27" name="Google Shape;127;p4"/>
          <p:cNvSpPr txBox="1">
            <a:spLocks noGrp="1"/>
          </p:cNvSpPr>
          <p:nvPr>
            <p:ph type="subTitle" idx="1"/>
          </p:nvPr>
        </p:nvSpPr>
        <p:spPr>
          <a:xfrm>
            <a:off x="173736" y="1164339"/>
            <a:ext cx="5852160" cy="2731005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Wingdings" panose="05000000000000000000" pitchFamily="2" charset="2"/>
              <a:buChar char="ü"/>
            </a:pPr>
            <a:endParaRPr lang="es-MX" sz="2000" dirty="0">
              <a:latin typeface="Raleway"/>
              <a:ea typeface="Raleway"/>
              <a:cs typeface="Raleway"/>
              <a:sym typeface="Raleway"/>
            </a:endParaRPr>
          </a:p>
          <a:p>
            <a:pPr marL="51435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Wingdings" panose="05000000000000000000" pitchFamily="2" charset="2"/>
              <a:buChar char="ü"/>
            </a:pPr>
            <a:r>
              <a:rPr lang="es-MX" sz="2000" dirty="0">
                <a:latin typeface="Raleway"/>
                <a:ea typeface="Raleway"/>
                <a:cs typeface="Raleway"/>
                <a:sym typeface="Raleway"/>
              </a:rPr>
              <a:t>Registrar el 100% de los vehículos de la empresa dentro del sistema.</a:t>
            </a:r>
          </a:p>
          <a:p>
            <a:pPr marL="51435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Wingdings" panose="05000000000000000000" pitchFamily="2" charset="2"/>
              <a:buChar char="ü"/>
            </a:pPr>
            <a:r>
              <a:rPr lang="es-MX" sz="2000" dirty="0">
                <a:latin typeface="Raleway"/>
                <a:ea typeface="Raleway"/>
                <a:cs typeface="Raleway"/>
                <a:sym typeface="Raleway"/>
              </a:rPr>
              <a:t>Desarrollar un panel de reportes y control financiero para los administradores, incluyendo indicadores de costos asociados a siniestros, consumo de combustible, etc.</a:t>
            </a:r>
            <a:endParaRPr sz="200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8" name="Google Shape;128;p4"/>
          <p:cNvSpPr txBox="1"/>
          <p:nvPr/>
        </p:nvSpPr>
        <p:spPr>
          <a:xfrm>
            <a:off x="6166104" y="3953257"/>
            <a:ext cx="5852160" cy="2731006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514350" marR="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✔"/>
            </a:pPr>
            <a:r>
              <a:rPr lang="es-MX" sz="2000" b="0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Facilitar la gestión de solicitudes de combustible.</a:t>
            </a:r>
            <a:endParaRPr dirty="0"/>
          </a:p>
          <a:p>
            <a:pPr marL="514350" marR="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✔"/>
            </a:pPr>
            <a:r>
              <a:rPr lang="es-MX" sz="2000" b="0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Reducir el tiempo de respuesta del sistema a menos de 3 segundos.</a:t>
            </a:r>
            <a:endParaRPr dirty="0"/>
          </a:p>
          <a:p>
            <a:pPr marL="514350" marR="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✔"/>
            </a:pPr>
            <a:r>
              <a:rPr lang="es-MX" sz="2000" b="0" i="0" u="none" strike="noStrike" cap="none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Automatizar la asignación de conductores a vehículos.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4" descr="Control vehicular: estrategias para eficientar el control de flotas"/>
          <p:cNvPicPr preferRelativeResize="0"/>
          <p:nvPr/>
        </p:nvPicPr>
        <p:blipFill rotWithShape="1">
          <a:blip r:embed="rId4">
            <a:alphaModFix/>
          </a:blip>
          <a:srcRect t="8304"/>
          <a:stretch/>
        </p:blipFill>
        <p:spPr>
          <a:xfrm>
            <a:off x="173736" y="3953257"/>
            <a:ext cx="5852160" cy="2731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4" descr="Seguro para Flota de Vehículos - Baldrich Seguros"/>
          <p:cNvPicPr preferRelativeResize="0"/>
          <p:nvPr/>
        </p:nvPicPr>
        <p:blipFill rotWithShape="1">
          <a:blip r:embed="rId5">
            <a:alphaModFix/>
          </a:blip>
          <a:srcRect t="15151" b="6903"/>
          <a:stretch/>
        </p:blipFill>
        <p:spPr>
          <a:xfrm>
            <a:off x="6166104" y="1164339"/>
            <a:ext cx="5852160" cy="2731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5" descr="General 2560x1440 cube CGI abstract geometry digital art pattern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5"/>
          <p:cNvSpPr>
            <a:spLocks noGrp="1"/>
          </p:cNvSpPr>
          <p:nvPr>
            <p:ph type="ctrTitle"/>
          </p:nvPr>
        </p:nvSpPr>
        <p:spPr>
          <a:xfrm>
            <a:off x="173736" y="173737"/>
            <a:ext cx="11844528" cy="822960"/>
          </a:xfrm>
          <a:prstGeom prst="roundRect">
            <a:avLst>
              <a:gd name="adj" fmla="val 16667"/>
            </a:avLst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erriweather"/>
              <a:buNone/>
            </a:pPr>
            <a:br>
              <a:rPr lang="es-MX" sz="4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s-MX" sz="4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Alcance del proyecto</a:t>
            </a:r>
            <a:endParaRPr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8" name="Google Shape;138;p5"/>
          <p:cNvSpPr txBox="1">
            <a:spLocks noGrp="1"/>
          </p:cNvSpPr>
          <p:nvPr>
            <p:ph type="subTitle" idx="1"/>
          </p:nvPr>
        </p:nvSpPr>
        <p:spPr>
          <a:xfrm>
            <a:off x="173736" y="1164339"/>
            <a:ext cx="5852160" cy="5577834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</a:pPr>
            <a:endParaRPr sz="2000" dirty="0">
              <a:latin typeface="Raleway"/>
              <a:ea typeface="Raleway"/>
              <a:cs typeface="Raleway"/>
              <a:sym typeface="Raleway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❖"/>
            </a:pPr>
            <a:r>
              <a:rPr lang="es-MX" dirty="0">
                <a:solidFill>
                  <a:schemeClr val="lt1"/>
                </a:solidFill>
                <a:latin typeface="Raleway" pitchFamily="2" charset="0"/>
                <a:ea typeface="Raleway"/>
                <a:cs typeface="Raleway"/>
                <a:sym typeface="Raleway"/>
              </a:rPr>
              <a:t>Registro y gestión de vehículos.</a:t>
            </a:r>
            <a:endParaRPr sz="2800" dirty="0">
              <a:latin typeface="Raleway" pitchFamily="2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❖"/>
            </a:pPr>
            <a:r>
              <a:rPr lang="es-MX" dirty="0">
                <a:solidFill>
                  <a:schemeClr val="lt1"/>
                </a:solidFill>
                <a:latin typeface="Raleway" pitchFamily="2" charset="0"/>
                <a:ea typeface="Raleway"/>
                <a:cs typeface="Raleway"/>
                <a:sym typeface="Raleway"/>
              </a:rPr>
              <a:t>Registro de personal.</a:t>
            </a:r>
            <a:endParaRPr sz="2800" dirty="0">
              <a:latin typeface="Raleway" pitchFamily="2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❖"/>
            </a:pPr>
            <a:r>
              <a:rPr lang="es-MX" dirty="0">
                <a:solidFill>
                  <a:schemeClr val="lt1"/>
                </a:solidFill>
                <a:latin typeface="Raleway" pitchFamily="2" charset="0"/>
                <a:ea typeface="Raleway"/>
                <a:cs typeface="Raleway"/>
                <a:sym typeface="Raleway"/>
              </a:rPr>
              <a:t>Solicitudes de combustible.</a:t>
            </a:r>
            <a:endParaRPr sz="2800" dirty="0">
              <a:latin typeface="Raleway" pitchFamily="2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❖"/>
            </a:pPr>
            <a:r>
              <a:rPr lang="es-MX" dirty="0">
                <a:solidFill>
                  <a:schemeClr val="lt1"/>
                </a:solidFill>
                <a:latin typeface="Raleway" pitchFamily="2" charset="0"/>
                <a:ea typeface="Raleway"/>
                <a:cs typeface="Raleway"/>
                <a:sym typeface="Raleway"/>
              </a:rPr>
              <a:t>Registro de siniestros.</a:t>
            </a:r>
            <a:endParaRPr sz="2800" dirty="0">
              <a:latin typeface="Raleway" pitchFamily="2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❖"/>
            </a:pPr>
            <a:r>
              <a:rPr lang="es-MX" dirty="0">
                <a:solidFill>
                  <a:schemeClr val="lt1"/>
                </a:solidFill>
                <a:latin typeface="Raleway" pitchFamily="2" charset="0"/>
                <a:ea typeface="Raleway"/>
                <a:cs typeface="Raleway"/>
                <a:sym typeface="Raleway"/>
              </a:rPr>
              <a:t>Control de dinero.</a:t>
            </a:r>
            <a:endParaRPr sz="2800" dirty="0">
              <a:latin typeface="Raleway" pitchFamily="2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❖"/>
            </a:pPr>
            <a:r>
              <a:rPr lang="es-MX" dirty="0">
                <a:solidFill>
                  <a:schemeClr val="lt1"/>
                </a:solidFill>
                <a:latin typeface="Raleway" pitchFamily="2" charset="0"/>
                <a:ea typeface="Raleway"/>
                <a:cs typeface="Raleway"/>
                <a:sym typeface="Raleway"/>
              </a:rPr>
              <a:t>Registro de auditorías.</a:t>
            </a:r>
            <a:endParaRPr sz="2800" dirty="0">
              <a:latin typeface="Raleway" pitchFamily="2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❖"/>
            </a:pPr>
            <a:r>
              <a:rPr lang="es-MX" dirty="0">
                <a:solidFill>
                  <a:schemeClr val="lt1"/>
                </a:solidFill>
                <a:latin typeface="Raleway" pitchFamily="2" charset="0"/>
                <a:ea typeface="Raleway"/>
                <a:cs typeface="Raleway"/>
                <a:sym typeface="Raleway"/>
              </a:rPr>
              <a:t>Resumen general de flota.</a:t>
            </a:r>
            <a:endParaRPr sz="2800" dirty="0">
              <a:latin typeface="Raleway" pitchFamily="2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❖"/>
            </a:pPr>
            <a:r>
              <a:rPr lang="es-MX" dirty="0">
                <a:solidFill>
                  <a:schemeClr val="lt1"/>
                </a:solidFill>
                <a:latin typeface="Raleway" pitchFamily="2" charset="0"/>
                <a:ea typeface="Raleway"/>
                <a:cs typeface="Raleway"/>
                <a:sym typeface="Raleway"/>
              </a:rPr>
              <a:t>Historial de choferes.</a:t>
            </a:r>
            <a:endParaRPr sz="2800" dirty="0">
              <a:latin typeface="Raleway" pitchFamily="2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 sz="2000" dirty="0">
              <a:latin typeface="Raleway"/>
              <a:ea typeface="Raleway"/>
              <a:cs typeface="Raleway"/>
              <a:sym typeface="Raleway"/>
            </a:endParaRPr>
          </a:p>
          <a:p>
            <a:pPr marL="342900" lvl="0" indent="-215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endParaRPr sz="2000"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9" name="Google Shape;139;p5" descr="Averigua el estado de tus trámites en el Registro de vehículos motorizados"/>
          <p:cNvPicPr preferRelativeResize="0"/>
          <p:nvPr/>
        </p:nvPicPr>
        <p:blipFill rotWithShape="1">
          <a:blip r:embed="rId4">
            <a:alphaModFix/>
          </a:blip>
          <a:srcRect t="3739" b="3543"/>
          <a:stretch/>
        </p:blipFill>
        <p:spPr>
          <a:xfrm>
            <a:off x="6166106" y="1164339"/>
            <a:ext cx="5852158" cy="2731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5"/>
          <p:cNvPicPr preferRelativeResize="0"/>
          <p:nvPr/>
        </p:nvPicPr>
        <p:blipFill rotWithShape="1">
          <a:blip r:embed="rId5">
            <a:alphaModFix/>
          </a:blip>
          <a:srcRect l="13061" r="27597" b="2119"/>
          <a:stretch/>
        </p:blipFill>
        <p:spPr>
          <a:xfrm>
            <a:off x="6166106" y="4069075"/>
            <a:ext cx="2880360" cy="2673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5"/>
          <p:cNvPicPr preferRelativeResize="0"/>
          <p:nvPr/>
        </p:nvPicPr>
        <p:blipFill rotWithShape="1">
          <a:blip r:embed="rId6">
            <a:alphaModFix/>
          </a:blip>
          <a:srcRect l="24550" r="10671"/>
          <a:stretch/>
        </p:blipFill>
        <p:spPr>
          <a:xfrm>
            <a:off x="9241848" y="4062984"/>
            <a:ext cx="2776416" cy="2678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>
          <a:extLst>
            <a:ext uri="{FF2B5EF4-FFF2-40B4-BE49-F238E27FC236}">
              <a16:creationId xmlns:a16="http://schemas.microsoft.com/office/drawing/2014/main" id="{6DA9CEB6-E7C9-6CC7-CBE3-D4D627415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>
            <a:extLst>
              <a:ext uri="{FF2B5EF4-FFF2-40B4-BE49-F238E27FC236}">
                <a16:creationId xmlns:a16="http://schemas.microsoft.com/office/drawing/2014/main" id="{4F6FBD2B-D50A-18F0-035D-CB8C920A0AB7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5" descr="General 2560x1440 cube CGI abstract geometry digital art pattern">
            <a:extLst>
              <a:ext uri="{FF2B5EF4-FFF2-40B4-BE49-F238E27FC236}">
                <a16:creationId xmlns:a16="http://schemas.microsoft.com/office/drawing/2014/main" id="{42D6B607-4295-E1C3-16CE-4DD8C6515C87}"/>
              </a:ext>
            </a:extLst>
          </p:cNvPr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5">
            <a:extLst>
              <a:ext uri="{FF2B5EF4-FFF2-40B4-BE49-F238E27FC236}">
                <a16:creationId xmlns:a16="http://schemas.microsoft.com/office/drawing/2014/main" id="{1B227550-218C-5ABF-7E81-94D94B4D83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736" y="173737"/>
            <a:ext cx="11844528" cy="822960"/>
          </a:xfrm>
          <a:prstGeom prst="roundRect">
            <a:avLst>
              <a:gd name="adj" fmla="val 16667"/>
            </a:avLst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erriweather"/>
              <a:buNone/>
            </a:pPr>
            <a:br>
              <a:rPr lang="es-MX" sz="48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s-MX" sz="4400" dirty="0">
                <a:latin typeface="Merriweather"/>
                <a:ea typeface="Merriweather"/>
                <a:cs typeface="Merriweather"/>
                <a:sym typeface="Merriweather"/>
              </a:rPr>
              <a:t>Limitaciones</a:t>
            </a:r>
            <a:r>
              <a:rPr lang="es-MX" sz="44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 del proyecto</a:t>
            </a:r>
            <a:endParaRPr sz="4800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38" name="Google Shape;138;p5">
            <a:extLst>
              <a:ext uri="{FF2B5EF4-FFF2-40B4-BE49-F238E27FC236}">
                <a16:creationId xmlns:a16="http://schemas.microsoft.com/office/drawing/2014/main" id="{7BA6D5C3-C759-AE6C-E8C0-7B3A7BA147D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73736" y="1164339"/>
            <a:ext cx="5818634" cy="2731003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</a:pPr>
            <a:endParaRPr sz="200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endParaRPr sz="2000" dirty="0">
              <a:latin typeface="Raleway"/>
              <a:ea typeface="Raleway"/>
              <a:cs typeface="Raleway"/>
              <a:sym typeface="Raleway"/>
            </a:endParaRPr>
          </a:p>
          <a:p>
            <a:pPr marL="469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Wingdings" panose="05000000000000000000" pitchFamily="2" charset="2"/>
              <a:buChar char="q"/>
            </a:pPr>
            <a:r>
              <a:rPr lang="es-MX" dirty="0">
                <a:latin typeface="Raleway"/>
                <a:ea typeface="Raleway"/>
                <a:cs typeface="Raleway"/>
                <a:sym typeface="Raleway"/>
              </a:rPr>
              <a:t>Capacitación de usuarios.</a:t>
            </a:r>
          </a:p>
          <a:p>
            <a:pPr marL="469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Wingdings" panose="05000000000000000000" pitchFamily="2" charset="2"/>
              <a:buChar char="q"/>
            </a:pPr>
            <a:endParaRPr lang="es-MX" dirty="0">
              <a:latin typeface="Raleway"/>
              <a:ea typeface="Raleway"/>
              <a:cs typeface="Raleway"/>
              <a:sym typeface="Raleway"/>
            </a:endParaRPr>
          </a:p>
          <a:p>
            <a:pPr marL="469900" indent="-342900" algn="l">
              <a:buSzPts val="2000"/>
              <a:buFont typeface="Wingdings" panose="05000000000000000000" pitchFamily="2" charset="2"/>
              <a:buChar char="q"/>
            </a:pPr>
            <a:r>
              <a:rPr lang="es-MX" dirty="0">
                <a:latin typeface="Raleway"/>
                <a:ea typeface="Raleway"/>
                <a:cs typeface="Raleway"/>
                <a:sym typeface="Raleway"/>
              </a:rPr>
              <a:t>Alcance inicial de funcionalidades.</a:t>
            </a:r>
          </a:p>
          <a:p>
            <a:pPr marL="469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Wingdings" panose="05000000000000000000" pitchFamily="2" charset="2"/>
              <a:buChar char="q"/>
            </a:pPr>
            <a:endParaRPr sz="3200"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50" name="Picture 2" descr="GPS: el invento militar que ha cambiado la forma de viajar y sus múltiples  usos - La Mirada Norte">
            <a:extLst>
              <a:ext uri="{FF2B5EF4-FFF2-40B4-BE49-F238E27FC236}">
                <a16:creationId xmlns:a16="http://schemas.microsoft.com/office/drawing/2014/main" id="{E706634A-FEE7-7AFA-29E0-287C4B689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6" y="4074965"/>
            <a:ext cx="5818634" cy="271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apacitación por 30 minutos">
            <a:extLst>
              <a:ext uri="{FF2B5EF4-FFF2-40B4-BE49-F238E27FC236}">
                <a16:creationId xmlns:a16="http://schemas.microsoft.com/office/drawing/2014/main" id="{C4A6CC14-C4F7-E6A3-DA85-300E77AD7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086" y="1164339"/>
            <a:ext cx="5852158" cy="273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Qué es un proceso de mejora continua | GPE Consultores">
            <a:extLst>
              <a:ext uri="{FF2B5EF4-FFF2-40B4-BE49-F238E27FC236}">
                <a16:creationId xmlns:a16="http://schemas.microsoft.com/office/drawing/2014/main" id="{54AD93FF-1B4A-AB44-EFE0-2A2476DC4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086" y="4074965"/>
            <a:ext cx="5852158" cy="271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053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6" descr="General 2560x1440 cube CGI abstract geometry digital art pattern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6"/>
          <p:cNvSpPr>
            <a:spLocks noGrp="1"/>
          </p:cNvSpPr>
          <p:nvPr>
            <p:ph type="ctrTitle"/>
          </p:nvPr>
        </p:nvSpPr>
        <p:spPr>
          <a:xfrm>
            <a:off x="173736" y="173737"/>
            <a:ext cx="5852160" cy="822960"/>
          </a:xfrm>
          <a:prstGeom prst="roundRect">
            <a:avLst>
              <a:gd name="adj" fmla="val 16667"/>
            </a:avLst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erriweather"/>
              <a:buNone/>
            </a:pPr>
            <a:r>
              <a:rPr lang="es-MX" sz="3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Metodología de trabajo</a:t>
            </a:r>
            <a:endParaRPr/>
          </a:p>
        </p:txBody>
      </p:sp>
      <p:sp>
        <p:nvSpPr>
          <p:cNvPr id="149" name="Google Shape;149;p6"/>
          <p:cNvSpPr txBox="1">
            <a:spLocks noGrp="1"/>
          </p:cNvSpPr>
          <p:nvPr>
            <p:ph type="subTitle" idx="1"/>
          </p:nvPr>
        </p:nvSpPr>
        <p:spPr>
          <a:xfrm>
            <a:off x="173736" y="1164339"/>
            <a:ext cx="5852160" cy="5577834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14350" lvl="0" indent="-387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lay"/>
              <a:buNone/>
            </a:pPr>
            <a:endParaRPr sz="2000" dirty="0">
              <a:latin typeface="Raleway"/>
              <a:ea typeface="Raleway"/>
              <a:cs typeface="Raleway"/>
              <a:sym typeface="Raleway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s-MX" sz="2000" b="1" u="sng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Elección de la Metodología Híbrida: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</a:pPr>
            <a:r>
              <a:rPr lang="es-MX" sz="2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	La metodología híbrida permite que 	cada miembro del equipo visualice el 	progreso del proyecto y se adapte 	rápidamente a los cambios.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s-MX" sz="2000" b="1" u="sng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Etapas del Proyecto: 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</a:pPr>
            <a:r>
              <a:rPr lang="es-MX" sz="2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	El proyecto se organiza en etapas clave 	que incluyen planificación, ejecución, 	revisión y mejora continua.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▪"/>
            </a:pPr>
            <a:r>
              <a:rPr lang="es-MX" sz="2000" b="1" u="sng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Roles y Responsabilidades: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</a:pPr>
            <a:r>
              <a:rPr lang="es-MX" sz="2000" dirty="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	Cada miembro del equipo asume un rol 	específico, promoviendo una 	colaboración y coordinación efectiva 	entre todos.</a:t>
            </a:r>
            <a:endParaRPr sz="2000" dirty="0">
              <a:latin typeface="Raleway"/>
              <a:ea typeface="Raleway"/>
              <a:cs typeface="Raleway"/>
              <a:sym typeface="Raleway"/>
            </a:endParaRPr>
          </a:p>
          <a:p>
            <a:pPr marL="342900" lvl="0" indent="-215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endParaRPr sz="2000"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0" name="Google Shape;150;p6"/>
          <p:cNvPicPr preferRelativeResize="0"/>
          <p:nvPr/>
        </p:nvPicPr>
        <p:blipFill rotWithShape="1">
          <a:blip r:embed="rId4">
            <a:alphaModFix/>
          </a:blip>
          <a:srcRect b="10155"/>
          <a:stretch/>
        </p:blipFill>
        <p:spPr>
          <a:xfrm>
            <a:off x="6166106" y="173737"/>
            <a:ext cx="5852158" cy="3154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66106" y="3529585"/>
            <a:ext cx="5852158" cy="3212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7" descr="General 2560x1440 cube CGI abstract geometry digital art pattern"/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7"/>
          <p:cNvSpPr>
            <a:spLocks noGrp="1"/>
          </p:cNvSpPr>
          <p:nvPr>
            <p:ph type="ctrTitle"/>
          </p:nvPr>
        </p:nvSpPr>
        <p:spPr>
          <a:xfrm>
            <a:off x="173736" y="173737"/>
            <a:ext cx="11844528" cy="822960"/>
          </a:xfrm>
          <a:prstGeom prst="roundRect">
            <a:avLst>
              <a:gd name="adj" fmla="val 16667"/>
            </a:avLst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erriweather"/>
              <a:buNone/>
            </a:pPr>
            <a:br>
              <a:rPr lang="es-MX" sz="48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s-MX" sz="44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Tecnología utilizada</a:t>
            </a:r>
            <a:endParaRPr sz="4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59" name="Google Shape;159;p7" descr="JavaScript - Wikipedia, la enciclopedia libr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74307" y="1170431"/>
            <a:ext cx="1643957" cy="1643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2206" y="1170433"/>
            <a:ext cx="3026664" cy="1700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2206" y="4945520"/>
            <a:ext cx="3026665" cy="1700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7"/>
          <p:cNvPicPr preferRelativeResize="0"/>
          <p:nvPr/>
        </p:nvPicPr>
        <p:blipFill rotWithShape="1">
          <a:blip r:embed="rId7">
            <a:alphaModFix/>
          </a:blip>
          <a:srcRect l="9375" r="12234"/>
          <a:stretch/>
        </p:blipFill>
        <p:spPr>
          <a:xfrm>
            <a:off x="172206" y="3056535"/>
            <a:ext cx="3026664" cy="1700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7" descr="PHP ¿qué es y para qué sirve?. Programación en Castellano.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371056" y="1170432"/>
            <a:ext cx="6831065" cy="3586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7" descr="7 razones para elegir MySQL como gestor de base de datos"/>
          <p:cNvPicPr preferRelativeResize="0"/>
          <p:nvPr/>
        </p:nvPicPr>
        <p:blipFill rotWithShape="1">
          <a:blip r:embed="rId9">
            <a:alphaModFix/>
          </a:blip>
          <a:srcRect t="27161" b="35704"/>
          <a:stretch/>
        </p:blipFill>
        <p:spPr>
          <a:xfrm>
            <a:off x="3366804" y="4945520"/>
            <a:ext cx="6835317" cy="1700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374307" y="2988122"/>
            <a:ext cx="1643957" cy="1768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7"/>
          <p:cNvPicPr preferRelativeResize="0"/>
          <p:nvPr/>
        </p:nvPicPr>
        <p:blipFill rotWithShape="1">
          <a:blip r:embed="rId11">
            <a:alphaModFix/>
          </a:blip>
          <a:srcRect l="24463" r="24978"/>
          <a:stretch/>
        </p:blipFill>
        <p:spPr>
          <a:xfrm>
            <a:off x="10370055" y="4945520"/>
            <a:ext cx="1645096" cy="1700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990F7BE6-17D6-3D22-EB43-0C41856F7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>
            <a:extLst>
              <a:ext uri="{FF2B5EF4-FFF2-40B4-BE49-F238E27FC236}">
                <a16:creationId xmlns:a16="http://schemas.microsoft.com/office/drawing/2014/main" id="{E333B78F-EC4D-EDA4-17AC-1FC8727B0D15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3" descr="General 2560x1440 cube CGI abstract geometry digital art pattern">
            <a:extLst>
              <a:ext uri="{FF2B5EF4-FFF2-40B4-BE49-F238E27FC236}">
                <a16:creationId xmlns:a16="http://schemas.microsoft.com/office/drawing/2014/main" id="{28D7EB88-E5DC-A40D-2EF9-BF8BD7ED3DD8}"/>
              </a:ext>
            </a:extLst>
          </p:cNvPr>
          <p:cNvPicPr preferRelativeResize="0"/>
          <p:nvPr/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>
            <a:extLst>
              <a:ext uri="{FF2B5EF4-FFF2-40B4-BE49-F238E27FC236}">
                <a16:creationId xmlns:a16="http://schemas.microsoft.com/office/drawing/2014/main" id="{8CF71134-2FAF-B75C-E064-2A46A0D0D2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256" y="246888"/>
            <a:ext cx="7089648" cy="1600202"/>
          </a:xfrm>
          <a:prstGeom prst="roundRect">
            <a:avLst>
              <a:gd name="adj" fmla="val 16667"/>
            </a:avLst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erriweather"/>
              <a:buNone/>
            </a:pPr>
            <a:br>
              <a:rPr lang="es-MX" sz="48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s-MX" sz="4400" dirty="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¿Cuál es el beneficio de nuestro proyecto? </a:t>
            </a:r>
            <a:endParaRPr sz="4800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8" name="Google Shape;118;p3">
            <a:extLst>
              <a:ext uri="{FF2B5EF4-FFF2-40B4-BE49-F238E27FC236}">
                <a16:creationId xmlns:a16="http://schemas.microsoft.com/office/drawing/2014/main" id="{45B0A56A-BC77-7612-A195-D99402BD028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3256" y="1993392"/>
            <a:ext cx="7089648" cy="4617720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  <a:latin typeface="Raleway" pitchFamily="2" charset="0"/>
              </a:rPr>
              <a:t>Optimización del control operativo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  <a:latin typeface="Raleway" pitchFamily="2" charset="0"/>
              </a:rPr>
              <a:t>Mejora en la toma de decisiones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  <a:latin typeface="Raleway" pitchFamily="2" charset="0"/>
              </a:rPr>
              <a:t>Aumento de la eficiencia operativa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  <a:latin typeface="Raleway" pitchFamily="2" charset="0"/>
              </a:rPr>
              <a:t>Reducción de costos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  <a:latin typeface="Raleway" pitchFamily="2" charset="0"/>
              </a:rPr>
              <a:t>Cumplimiento y transparencia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  <a:latin typeface="Raleway" pitchFamily="2" charset="0"/>
              </a:rPr>
              <a:t>Escalabilidad y adaptabilidad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26" name="Picture 2" descr="Beneficio - Iconos gratis de deportes y competición">
            <a:extLst>
              <a:ext uri="{FF2B5EF4-FFF2-40B4-BE49-F238E27FC236}">
                <a16:creationId xmlns:a16="http://schemas.microsoft.com/office/drawing/2014/main" id="{D5984B31-D26D-AC8F-34F3-ABC53524E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944" y="862584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0858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428</Words>
  <Application>Microsoft Office PowerPoint</Application>
  <PresentationFormat>Panorámica</PresentationFormat>
  <Paragraphs>61</Paragraphs>
  <Slides>14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14</vt:i4>
      </vt:variant>
    </vt:vector>
  </HeadingPairs>
  <TitlesOfParts>
    <vt:vector size="22" baseType="lpstr">
      <vt:lpstr>Wingdings</vt:lpstr>
      <vt:lpstr>Play</vt:lpstr>
      <vt:lpstr>Arial</vt:lpstr>
      <vt:lpstr>Noto Sans Symbols</vt:lpstr>
      <vt:lpstr>Raleway</vt:lpstr>
      <vt:lpstr>Merriweather</vt:lpstr>
      <vt:lpstr>Tema de Office</vt:lpstr>
      <vt:lpstr>Tema de Office</vt:lpstr>
      <vt:lpstr>Proyecto Gestión de Flotas Vehiculares</vt:lpstr>
      <vt:lpstr> ¿Por qué  nos surgió esta idea? </vt:lpstr>
      <vt:lpstr> ¿Cuál es nuestra propuesta de solución? </vt:lpstr>
      <vt:lpstr> Objetivos específicos</vt:lpstr>
      <vt:lpstr> Alcance del proyecto</vt:lpstr>
      <vt:lpstr> Limitaciones del proyecto</vt:lpstr>
      <vt:lpstr>Metodología de trabajo</vt:lpstr>
      <vt:lpstr> Tecnología utilizada</vt:lpstr>
      <vt:lpstr> ¿Cuál es el beneficio de nuestro proyecto? </vt:lpstr>
      <vt:lpstr>Cronograma del proyecto</vt:lpstr>
      <vt:lpstr>Modelo de datos</vt:lpstr>
      <vt:lpstr> Obstáculos presentados durante el desarrollo</vt:lpstr>
      <vt:lpstr>Demostración del proyecto</vt:lpstr>
      <vt:lpstr>Gracias por su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JOAQUIN IGNACIO FLORES RODRIGUEZ</dc:creator>
  <cp:lastModifiedBy>JOAQUIN IGNACIO FLORES RODRIGUEZ</cp:lastModifiedBy>
  <cp:revision>3</cp:revision>
  <dcterms:created xsi:type="dcterms:W3CDTF">2024-12-02T16:42:54Z</dcterms:created>
  <dcterms:modified xsi:type="dcterms:W3CDTF">2024-12-06T19:07:11Z</dcterms:modified>
</cp:coreProperties>
</file>